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3"/>
  </p:handout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7" r:id="rId9"/>
    <p:sldId id="264" r:id="rId10"/>
    <p:sldId id="266" r:id="rId11"/>
    <p:sldId id="26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3AC6"/>
    <a:srgbClr val="F53022"/>
    <a:srgbClr val="CDC4EE"/>
    <a:srgbClr val="30A948"/>
    <a:srgbClr val="FFFFFF"/>
    <a:srgbClr val="CF1F2C"/>
    <a:srgbClr val="0E5A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5923" autoAdjust="0"/>
  </p:normalViewPr>
  <p:slideViewPr>
    <p:cSldViewPr snapToGrid="0">
      <p:cViewPr varScale="1">
        <p:scale>
          <a:sx n="96" d="100"/>
          <a:sy n="96" d="100"/>
        </p:scale>
        <p:origin x="86" y="16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2246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Albertus Extra Bold" panose="020E0802040304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9C16D2-FB2B-43A4-A93C-1C9A26B7654B}" type="datetimeFigureOut">
              <a:rPr lang="en-US" smtClean="0">
                <a:latin typeface="Albertus Extra Bold" panose="020E0802040304020204" pitchFamily="34" charset="0"/>
              </a:rPr>
              <a:t>3/6/2017</a:t>
            </a:fld>
            <a:endParaRPr lang="en-US" dirty="0">
              <a:latin typeface="Albertus Extra Bold" panose="020E0802040304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Albertus Extra Bold" panose="020E0802040304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72DA29-0C6C-4560-806A-5A28D686F6C3}" type="slidenum">
              <a:rPr lang="en-US" smtClean="0">
                <a:latin typeface="Albertus Extra Bold" panose="020E0802040304020204" pitchFamily="34" charset="0"/>
              </a:rPr>
              <a:t>‹#›</a:t>
            </a:fld>
            <a:endParaRPr lang="en-US" dirty="0">
              <a:latin typeface="Albertus Extra Bold" panose="020E08020403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58040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69E27-DB5E-4318-B6CA-F421F7FA4A35}" type="datetimeFigureOut">
              <a:rPr lang="en-US" smtClean="0"/>
              <a:t>3/6/2017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51942-ABBA-40DD-9225-8D70F5FA9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767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rgbClr val="30A9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22936"/>
            <a:ext cx="1989667" cy="6835064"/>
          </a:xfrm>
          <a:prstGeom prst="rect">
            <a:avLst/>
          </a:prstGeom>
          <a:gradFill>
            <a:gsLst>
              <a:gs pos="23000">
                <a:srgbClr val="0E5AA8"/>
              </a:gs>
              <a:gs pos="48000">
                <a:srgbClr val="CF1F2C"/>
              </a:gs>
              <a:gs pos="76000">
                <a:schemeClr val="accent4">
                  <a:lumMod val="60000"/>
                  <a:lumOff val="40000"/>
                </a:schemeClr>
              </a:gs>
            </a:gsLst>
            <a:path path="circle">
              <a:fillToRect l="50000" t="-80000" r="50000" b="180000"/>
            </a:path>
          </a:gra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lbertus Extra Bold" panose="020E0802040304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7235" y="174625"/>
            <a:ext cx="8210388" cy="1325563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37235" y="1752600"/>
            <a:ext cx="8210388" cy="435133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69E27-DB5E-4318-B6CA-F421F7FA4A35}" type="datetimeFigureOut">
              <a:rPr lang="en-US" smtClean="0"/>
              <a:t>3/6/2017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51942-ABBA-40DD-9225-8D70F5FA96CB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761" y="624387"/>
            <a:ext cx="1426143" cy="1322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4" name="Rectangle 13"/>
          <p:cNvSpPr/>
          <p:nvPr userDrawn="1"/>
        </p:nvSpPr>
        <p:spPr>
          <a:xfrm rot="5400000">
            <a:off x="-863465" y="3802229"/>
            <a:ext cx="3716593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l"/>
            <a:r>
              <a:rPr lang="en-US" sz="36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bertus Extra Bold" panose="020E0802040304020204" pitchFamily="34" charset="0"/>
              </a:rPr>
              <a:t>Physical</a:t>
            </a:r>
            <a:r>
              <a:rPr lang="en-US" sz="3600" b="1" cap="none" spc="0" baseline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bertus Extra Bold" panose="020E0802040304020204" pitchFamily="34" charset="0"/>
              </a:rPr>
              <a:t> Science</a:t>
            </a:r>
            <a:endParaRPr lang="en-US" sz="3600" b="1" cap="none" spc="0" baseline="0" dirty="0" smtClean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lbertus Extra Bold" panose="020E0802040304020204" pitchFamily="34" charset="0"/>
            </a:endParaRPr>
          </a:p>
          <a:p>
            <a:pPr algn="l"/>
            <a:r>
              <a:rPr lang="en-US" sz="3600" b="1" cap="none" spc="0" baseline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bertus Extra Bold" panose="020E0802040304020204" pitchFamily="34" charset="0"/>
              </a:rPr>
              <a:t>Stem Lessons</a:t>
            </a:r>
            <a:endParaRPr lang="en-US" sz="3600" b="1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lbertus Extra Bold" panose="020E08020403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3734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rgbClr val="30A9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799" y="261499"/>
            <a:ext cx="9480755" cy="1325563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84334" y="1868487"/>
            <a:ext cx="444418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69E27-DB5E-4318-B6CA-F421F7FA4A35}" type="datetimeFigureOut">
              <a:rPr lang="en-US" smtClean="0"/>
              <a:t>3/6/2017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51942-ABBA-40DD-9225-8D70F5FA96C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22936"/>
            <a:ext cx="1989667" cy="6835064"/>
          </a:xfrm>
          <a:prstGeom prst="rect">
            <a:avLst/>
          </a:prstGeom>
          <a:gradFill>
            <a:gsLst>
              <a:gs pos="23000">
                <a:srgbClr val="0E5AA8"/>
              </a:gs>
              <a:gs pos="48000">
                <a:srgbClr val="CF1F2C"/>
              </a:gs>
              <a:gs pos="76000">
                <a:schemeClr val="accent4">
                  <a:lumMod val="60000"/>
                  <a:lumOff val="40000"/>
                </a:schemeClr>
              </a:gs>
            </a:gsLst>
            <a:path path="circle">
              <a:fillToRect l="50000" t="-80000" r="50000" b="180000"/>
            </a:path>
          </a:gra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lbertus Extra Bold" panose="020E0802040304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761" y="624387"/>
            <a:ext cx="1426143" cy="1322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Rectangle 9"/>
          <p:cNvSpPr/>
          <p:nvPr userDrawn="1"/>
        </p:nvSpPr>
        <p:spPr>
          <a:xfrm rot="5400000">
            <a:off x="-863465" y="3802229"/>
            <a:ext cx="3716593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l"/>
            <a:r>
              <a:rPr lang="en-US" sz="36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bertus Extra Bold" panose="020E0802040304020204" pitchFamily="34" charset="0"/>
              </a:rPr>
              <a:t>Physical</a:t>
            </a:r>
            <a:r>
              <a:rPr lang="en-US" sz="3600" b="1" cap="none" spc="0" baseline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bertus Extra Bold" panose="020E0802040304020204" pitchFamily="34" charset="0"/>
              </a:rPr>
              <a:t> Science</a:t>
            </a:r>
            <a:endParaRPr lang="en-US" sz="3600" b="1" cap="none" spc="0" baseline="0" dirty="0" smtClean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lbertus Extra Bold" panose="020E0802040304020204" pitchFamily="34" charset="0"/>
            </a:endParaRPr>
          </a:p>
          <a:p>
            <a:pPr algn="l"/>
            <a:r>
              <a:rPr lang="en-US" sz="3600" b="1" cap="none" spc="0" baseline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bertus Extra Bold" panose="020E0802040304020204" pitchFamily="34" charset="0"/>
              </a:rPr>
              <a:t>Stem Lessons</a:t>
            </a:r>
            <a:endParaRPr lang="en-US" sz="3600" b="1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lbertus Extra Bold" panose="020E0802040304020204" pitchFamily="34" charset="0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sz="half" idx="13"/>
          </p:nvPr>
        </p:nvSpPr>
        <p:spPr>
          <a:xfrm>
            <a:off x="7398774" y="1948437"/>
            <a:ext cx="4444180" cy="435133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2577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69E27-DB5E-4318-B6CA-F421F7FA4A35}" type="datetimeFigureOut">
              <a:rPr lang="en-US" smtClean="0"/>
              <a:t>3/6/2017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51942-ABBA-40DD-9225-8D70F5FA9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985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69E27-DB5E-4318-B6CA-F421F7FA4A35}" type="datetimeFigureOut">
              <a:rPr lang="en-US" smtClean="0"/>
              <a:t>3/6/2017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51942-ABBA-40DD-9225-8D70F5FA9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388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69E27-DB5E-4318-B6CA-F421F7FA4A35}" type="datetimeFigureOut">
              <a:rPr lang="en-US" smtClean="0"/>
              <a:t>3/6/2017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51942-ABBA-40DD-9225-8D70F5FA9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029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69E27-DB5E-4318-B6CA-F421F7FA4A35}" type="datetimeFigureOut">
              <a:rPr lang="en-US" smtClean="0"/>
              <a:t>3/6/2017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51942-ABBA-40DD-9225-8D70F5FA9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785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69E27-DB5E-4318-B6CA-F421F7FA4A35}" type="datetimeFigureOut">
              <a:rPr lang="en-US" smtClean="0"/>
              <a:t>3/6/2017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51942-ABBA-40DD-9225-8D70F5FA9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899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lbertus Extra Bold" panose="020E0802040304020204" pitchFamily="34" charset="0"/>
              </a:defRPr>
            </a:lvl1pPr>
          </a:lstStyle>
          <a:p>
            <a:fld id="{B7069E27-DB5E-4318-B6CA-F421F7FA4A35}" type="datetimeFigureOut">
              <a:rPr lang="en-US" smtClean="0"/>
              <a:pPr/>
              <a:t>3/6/2017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lbertus Extra Bold" panose="020E08020403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lbertus Extra Bold" panose="020E0802040304020204" pitchFamily="34" charset="0"/>
              </a:defRPr>
            </a:lvl1pPr>
          </a:lstStyle>
          <a:p>
            <a:fld id="{6CA51942-ABBA-40DD-9225-8D70F5FA96C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9595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6" r:id="rId5"/>
    <p:sldLayoutId id="2147483657" r:id="rId6"/>
    <p:sldLayoutId id="2147483658" r:id="rId7"/>
    <p:sldLayoutId id="2147483659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lbertus Extra Bold" panose="020E0802040304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lbertus Extra Bold" panose="020E0802040304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lbertus Extra Bold" panose="020E0802040304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lbertus Extra Bold" panose="020E0802040304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lbertus Extra Bold" panose="020E0802040304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lbertus Extra Bold" panose="020E0802040304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slide" Target="slide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6.xml"/><Relationship Id="rId4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mattermystery.weebly.com/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hyperlink" Target="https://www.youtube.com/watch?v=TAfW9XPJg_4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hyperlink" Target="http://paperrollercoasters.com/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3917.weebly.com/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youtube.com/watch?v=ChdxH2hZya8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3917.weebly.com/" TargetMode="External"/><Relationship Id="rId5" Type="http://schemas.openxmlformats.org/officeDocument/2006/relationships/hyperlink" Target="http://mariana68.wixsite.com/thermos-challenge" TargetMode="External"/><Relationship Id="rId4" Type="http://schemas.openxmlformats.org/officeDocument/2006/relationships/hyperlink" Target="https://www.teachengineering.org/activities/view/wsu_heat_activity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3917.weebly.com/" TargetMode="External"/><Relationship Id="rId2" Type="http://schemas.openxmlformats.org/officeDocument/2006/relationships/hyperlink" Target="http://pleasanton.k12.ca.us/avhsweb/barnettDreyfuss/Physics/Documents/Electric%20House%20Project%2011.pdf" TargetMode="Externa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ksstram.weebly.com/" TargetMode="Externa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slide" Target="slid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0A9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89755" y="860477"/>
            <a:ext cx="6007510" cy="2387600"/>
          </a:xfrm>
        </p:spPr>
        <p:txBody>
          <a:bodyPr/>
          <a:lstStyle/>
          <a:p>
            <a:r>
              <a:rPr lang="en-US" dirty="0" smtClean="0"/>
              <a:t>Physical Science</a:t>
            </a:r>
            <a:br>
              <a:rPr lang="en-US" dirty="0" smtClean="0"/>
            </a:br>
            <a:r>
              <a:rPr lang="en-US" dirty="0" smtClean="0"/>
              <a:t>STEM Lessons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06065" y="3503715"/>
            <a:ext cx="5574890" cy="1058453"/>
          </a:xfrm>
        </p:spPr>
        <p:txBody>
          <a:bodyPr/>
          <a:lstStyle/>
          <a:p>
            <a:r>
              <a:rPr lang="en-US" dirty="0" smtClean="0"/>
              <a:t>Cobb STEM Innovation Academy</a:t>
            </a:r>
          </a:p>
          <a:p>
            <a:r>
              <a:rPr lang="en-US" dirty="0" smtClean="0"/>
              <a:t>March 9, 2017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026" y="747518"/>
            <a:ext cx="4456594" cy="313729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008829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3822" y="5486422"/>
            <a:ext cx="969709" cy="96970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196" y="396334"/>
            <a:ext cx="4448842" cy="340438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0515" y="3135259"/>
            <a:ext cx="4739316" cy="353986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764410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2194558" y="249599"/>
            <a:ext cx="5559081" cy="415144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5719" y="693917"/>
            <a:ext cx="3672840" cy="56769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7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3436" y="5184273"/>
            <a:ext cx="969709" cy="969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537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660487" y="602226"/>
            <a:ext cx="5844416" cy="4351338"/>
          </a:xfrm>
        </p:spPr>
        <p:txBody>
          <a:bodyPr/>
          <a:lstStyle/>
          <a:p>
            <a:r>
              <a:rPr lang="en-US" dirty="0" smtClean="0"/>
              <a:t>Linda Wade</a:t>
            </a:r>
          </a:p>
          <a:p>
            <a:r>
              <a:rPr lang="en-US" dirty="0" err="1" smtClean="0"/>
              <a:t>Lovinggood</a:t>
            </a:r>
            <a:r>
              <a:rPr lang="en-US" dirty="0" smtClean="0"/>
              <a:t> Middle School</a:t>
            </a:r>
          </a:p>
          <a:p>
            <a:r>
              <a:rPr lang="en-US" dirty="0" smtClean="0"/>
              <a:t>8</a:t>
            </a:r>
            <a:r>
              <a:rPr lang="en-US" baseline="30000" dirty="0" smtClean="0"/>
              <a:t>th</a:t>
            </a:r>
            <a:r>
              <a:rPr lang="en-US" dirty="0" smtClean="0"/>
              <a:t> Grade AC Physical Science</a:t>
            </a:r>
          </a:p>
          <a:p>
            <a:endParaRPr lang="en-US" dirty="0"/>
          </a:p>
          <a:p>
            <a:r>
              <a:rPr lang="en-US" dirty="0" smtClean="0"/>
              <a:t>linda.trawick@cobbk12.org</a:t>
            </a:r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2591383" y="3433960"/>
            <a:ext cx="5124066" cy="2553559"/>
            <a:chOff x="2591383" y="3433960"/>
            <a:chExt cx="5124066" cy="2553559"/>
          </a:xfrm>
        </p:grpSpPr>
        <p:sp>
          <p:nvSpPr>
            <p:cNvPr id="9" name="Rectangle 8"/>
            <p:cNvSpPr/>
            <p:nvPr/>
          </p:nvSpPr>
          <p:spPr>
            <a:xfrm>
              <a:off x="2842384" y="4443601"/>
              <a:ext cx="3494507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cap="none" spc="0" dirty="0" smtClean="0">
                  <a:ln w="19050">
                    <a:solidFill>
                      <a:schemeClr val="tx1"/>
                    </a:solidFill>
                  </a:ln>
                  <a:solidFill>
                    <a:srgbClr val="FFFF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lbertus Extra Bold" panose="020E0802040304020204" pitchFamily="34" charset="0"/>
                  <a:hlinkClick r:id="rId2" action="ppaction://hlinksldjump"/>
                </a:rPr>
                <a:t>Thermos</a:t>
              </a:r>
              <a:r>
                <a:rPr lang="en-US" sz="2800" b="1" cap="none" spc="0" dirty="0" smtClean="0">
                  <a:ln w="19050">
                    <a:solidFill>
                      <a:schemeClr val="tx1"/>
                    </a:solidFill>
                  </a:ln>
                  <a:solidFill>
                    <a:srgbClr val="FFFF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lbertus Extra Bold" panose="020E0802040304020204" pitchFamily="34" charset="0"/>
                  <a:hlinkClick r:id="rId2" action="ppaction://hlinksldjump"/>
                </a:rPr>
                <a:t> Challenge</a:t>
              </a:r>
              <a:endParaRPr lang="en-US" sz="2800" b="1" cap="none" spc="0" dirty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bertus Extra Bold" panose="020E0802040304020204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758532" y="3905023"/>
              <a:ext cx="4045114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b="1" cap="none" spc="0" dirty="0" smtClean="0">
                  <a:ln w="19050">
                    <a:solidFill>
                      <a:schemeClr val="tx1"/>
                    </a:solidFill>
                  </a:ln>
                  <a:solidFill>
                    <a:srgbClr val="00B0F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lbertus Extra Bold" panose="020E0802040304020204" pitchFamily="34" charset="0"/>
                  <a:hlinkClick r:id="rId3" action="ppaction://hlinksldjump"/>
                </a:rPr>
                <a:t>Paper Roller Coasters</a:t>
              </a:r>
              <a:endParaRPr lang="en-US" sz="2800" b="1" cap="none" spc="0" dirty="0">
                <a:ln w="19050"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bertus Extra Bold" panose="020E0802040304020204" pitchFamily="34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660486" y="3433960"/>
              <a:ext cx="3243785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b="1" cap="none" spc="0" dirty="0" smtClean="0">
                  <a:ln w="19050">
                    <a:solidFill>
                      <a:schemeClr val="tx1"/>
                    </a:solidFill>
                  </a:ln>
                  <a:solidFill>
                    <a:srgbClr val="A53AC6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lbertus Extra Bold" panose="020E0802040304020204" pitchFamily="34" charset="0"/>
                  <a:hlinkClick r:id="rId4" action="ppaction://hlinksldjump"/>
                </a:rPr>
                <a:t>Matter Mystery</a:t>
              </a:r>
              <a:endParaRPr lang="en-US" sz="2800" b="1" cap="none" spc="0" dirty="0">
                <a:ln w="19050">
                  <a:solidFill>
                    <a:schemeClr val="tx1"/>
                  </a:solidFill>
                </a:ln>
                <a:solidFill>
                  <a:srgbClr val="A53AC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bertus Extra Bold" panose="020E0802040304020204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591383" y="4965613"/>
              <a:ext cx="3243785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b="1" cap="none" spc="0" dirty="0" smtClean="0">
                  <a:ln w="19050">
                    <a:solidFill>
                      <a:schemeClr val="tx1"/>
                    </a:solidFill>
                  </a:ln>
                  <a:solidFill>
                    <a:srgbClr val="F53022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lbertus Extra Bold" panose="020E0802040304020204" pitchFamily="34" charset="0"/>
                  <a:hlinkClick r:id="rId5" action="ppaction://hlinksldjump"/>
                </a:rPr>
                <a:t>Electric House</a:t>
              </a:r>
              <a:endParaRPr lang="en-US" sz="2800" b="1" cap="none" spc="0" dirty="0">
                <a:ln w="19050">
                  <a:solidFill>
                    <a:schemeClr val="tx1"/>
                  </a:solidFill>
                </a:ln>
                <a:solidFill>
                  <a:srgbClr val="F5302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bertus Extra Bold" panose="020E0802040304020204" pitchFamily="34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842384" y="5464299"/>
              <a:ext cx="4873065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b="1" cap="none" spc="0" dirty="0" smtClean="0">
                  <a:ln w="19050">
                    <a:solidFill>
                      <a:schemeClr val="tx1"/>
                    </a:solidFill>
                  </a:ln>
                  <a:solidFill>
                    <a:srgbClr val="FFC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lbertus Extra Bold" panose="020E0802040304020204" pitchFamily="34" charset="0"/>
                  <a:hlinkClick r:id="rId6" action="ppaction://hlinksldjump"/>
                </a:rPr>
                <a:t>Silver City Tram Challenge</a:t>
              </a:r>
              <a:endParaRPr lang="en-US" sz="2800" b="1" cap="none" spc="0" dirty="0">
                <a:ln w="19050"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bertus Extra Bold" panose="020E0802040304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07900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0036" y="204684"/>
            <a:ext cx="9480755" cy="1325563"/>
          </a:xfrm>
        </p:spPr>
        <p:txBody>
          <a:bodyPr/>
          <a:lstStyle/>
          <a:p>
            <a:r>
              <a:rPr lang="en-US" dirty="0" smtClean="0"/>
              <a:t>Matter Mystery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50036" y="1288026"/>
            <a:ext cx="6248390" cy="527009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8</a:t>
            </a:r>
            <a:r>
              <a:rPr lang="en-US" baseline="30000" dirty="0" smtClean="0"/>
              <a:t>th</a:t>
            </a:r>
            <a:r>
              <a:rPr lang="en-US" dirty="0" smtClean="0"/>
              <a:t> Grade Physical Science Standard</a:t>
            </a:r>
          </a:p>
          <a:p>
            <a:pPr lvl="1"/>
            <a:r>
              <a:rPr lang="en-US" b="1" dirty="0">
                <a:latin typeface="Albertus Medium" panose="020E0602030304020304" pitchFamily="34" charset="0"/>
              </a:rPr>
              <a:t>S8P1. Students will examine the scientific view of the nature of matter. </a:t>
            </a:r>
            <a:endParaRPr lang="en-US" dirty="0">
              <a:latin typeface="Albertus Medium" panose="020E0602030304020304" pitchFamily="34" charset="0"/>
            </a:endParaRPr>
          </a:p>
          <a:p>
            <a:r>
              <a:rPr lang="en-US" dirty="0" smtClean="0"/>
              <a:t>Math Concepts</a:t>
            </a:r>
          </a:p>
          <a:p>
            <a:pPr lvl="1"/>
            <a:r>
              <a:rPr lang="en-US" dirty="0" smtClean="0">
                <a:latin typeface="Albertus Medium" panose="020E0602030304020304" pitchFamily="34" charset="0"/>
              </a:rPr>
              <a:t>Converting measurements </a:t>
            </a:r>
          </a:p>
          <a:p>
            <a:pPr lvl="1"/>
            <a:r>
              <a:rPr lang="en-US" dirty="0" smtClean="0">
                <a:latin typeface="Albertus Medium" panose="020E0602030304020304" pitchFamily="34" charset="0"/>
              </a:rPr>
              <a:t>Pythagorean Theorem</a:t>
            </a:r>
            <a:endParaRPr lang="en-US" dirty="0">
              <a:latin typeface="Albertus Medium" panose="020E0602030304020304" pitchFamily="34" charset="0"/>
            </a:endParaRPr>
          </a:p>
          <a:p>
            <a:pPr lvl="1"/>
            <a:r>
              <a:rPr lang="en-US" dirty="0" smtClean="0">
                <a:latin typeface="Albertus Medium" panose="020E0602030304020304" pitchFamily="34" charset="0"/>
              </a:rPr>
              <a:t>Calculating circumference</a:t>
            </a:r>
            <a:endParaRPr lang="en-US" dirty="0"/>
          </a:p>
          <a:p>
            <a:r>
              <a:rPr lang="en-US" dirty="0" smtClean="0"/>
              <a:t>ISTE Student Standard</a:t>
            </a:r>
          </a:p>
          <a:p>
            <a:pPr lvl="1"/>
            <a:r>
              <a:rPr lang="en-US" dirty="0" smtClean="0"/>
              <a:t>Creative Communicator </a:t>
            </a:r>
            <a:r>
              <a:rPr lang="en-US" dirty="0" smtClean="0">
                <a:latin typeface="Albertus Medium" panose="020E0602030304020304" pitchFamily="34" charset="0"/>
              </a:rPr>
              <a:t>Students communicate clearly and express themselves creatively for a variety of purposes using the platforms, tools, styles, formats and digital media appropriate to their goals. 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4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8426" y="2598450"/>
            <a:ext cx="3582190" cy="240521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Rectangle 6"/>
          <p:cNvSpPr/>
          <p:nvPr/>
        </p:nvSpPr>
        <p:spPr>
          <a:xfrm rot="20233540">
            <a:off x="6693899" y="1726482"/>
            <a:ext cx="52129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Who Took Rover?</a:t>
            </a:r>
          </a:p>
        </p:txBody>
      </p:sp>
      <p:pic>
        <p:nvPicPr>
          <p:cNvPr id="8" name="Picture 7">
            <a:hlinkClick r:id="rId4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0256" y="5003661"/>
            <a:ext cx="1258529" cy="1258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518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0036" y="204684"/>
            <a:ext cx="9480755" cy="1325563"/>
          </a:xfrm>
        </p:spPr>
        <p:txBody>
          <a:bodyPr/>
          <a:lstStyle/>
          <a:p>
            <a:r>
              <a:rPr lang="en-US" dirty="0" smtClean="0">
                <a:hlinkClick r:id="rId2"/>
              </a:rPr>
              <a:t>Paper Roller Coasters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50036" y="1288026"/>
            <a:ext cx="7199512" cy="5270090"/>
          </a:xfrm>
        </p:spPr>
        <p:txBody>
          <a:bodyPr>
            <a:normAutofit/>
          </a:bodyPr>
          <a:lstStyle/>
          <a:p>
            <a:r>
              <a:rPr lang="en-US" dirty="0" smtClean="0"/>
              <a:t>8</a:t>
            </a:r>
            <a:r>
              <a:rPr lang="en-US" baseline="30000" dirty="0" smtClean="0"/>
              <a:t>th</a:t>
            </a:r>
            <a:r>
              <a:rPr lang="en-US" dirty="0" smtClean="0"/>
              <a:t> Grade Physical Science Standards</a:t>
            </a:r>
          </a:p>
          <a:p>
            <a:pPr lvl="1"/>
            <a:r>
              <a:rPr lang="en-US" dirty="0">
                <a:latin typeface="Albertus Medium" panose="020E0602030304020304" pitchFamily="34" charset="0"/>
              </a:rPr>
              <a:t>S8P3. Students will investigate relationship between force, mass, and the motion of </a:t>
            </a:r>
            <a:r>
              <a:rPr lang="en-US" dirty="0" smtClean="0">
                <a:latin typeface="Albertus Medium" panose="020E0602030304020304" pitchFamily="34" charset="0"/>
              </a:rPr>
              <a:t>objects</a:t>
            </a:r>
          </a:p>
          <a:p>
            <a:pPr lvl="1"/>
            <a:r>
              <a:rPr lang="en-US" dirty="0" smtClean="0">
                <a:latin typeface="Albertus Medium" panose="020E0602030304020304" pitchFamily="34" charset="0"/>
              </a:rPr>
              <a:t>S8P2. Students will be familiar with the forms and transformations of energy. </a:t>
            </a:r>
          </a:p>
          <a:p>
            <a:r>
              <a:rPr lang="en-US" dirty="0" smtClean="0"/>
              <a:t>Math Concepts</a:t>
            </a:r>
          </a:p>
          <a:p>
            <a:pPr lvl="1"/>
            <a:r>
              <a:rPr lang="en-US" dirty="0" smtClean="0">
                <a:latin typeface="Albertus Medium" panose="020E0602030304020304" pitchFamily="34" charset="0"/>
              </a:rPr>
              <a:t>Solving equations</a:t>
            </a:r>
          </a:p>
          <a:p>
            <a:pPr lvl="1"/>
            <a:r>
              <a:rPr lang="en-US" dirty="0" smtClean="0">
                <a:latin typeface="Albertus Medium" panose="020E0602030304020304" pitchFamily="34" charset="0"/>
              </a:rPr>
              <a:t>measurement</a:t>
            </a:r>
            <a:endParaRPr lang="en-US" dirty="0"/>
          </a:p>
          <a:p>
            <a:r>
              <a:rPr lang="en-US" dirty="0" smtClean="0"/>
              <a:t>Engineering Practices</a:t>
            </a:r>
          </a:p>
          <a:p>
            <a:pPr lvl="1"/>
            <a:r>
              <a:rPr lang="en-US" dirty="0">
                <a:latin typeface="Albertus Medium" panose="020E0602030304020304" pitchFamily="34" charset="0"/>
              </a:rPr>
              <a:t>Asking Questions and Defining </a:t>
            </a:r>
            <a:r>
              <a:rPr lang="en-US" dirty="0" smtClean="0">
                <a:latin typeface="Albertus Medium" panose="020E0602030304020304" pitchFamily="34" charset="0"/>
              </a:rPr>
              <a:t>Problems</a:t>
            </a:r>
          </a:p>
          <a:p>
            <a:pPr lvl="1"/>
            <a:r>
              <a:rPr lang="en-US" dirty="0" smtClean="0">
                <a:latin typeface="Albertus Medium" panose="020E0602030304020304" pitchFamily="34" charset="0"/>
              </a:rPr>
              <a:t>Constructing Explanations and Designing Solutions</a:t>
            </a:r>
          </a:p>
          <a:p>
            <a:pPr lvl="1"/>
            <a:endParaRPr lang="en-US" dirty="0" smtClean="0">
              <a:latin typeface="Albertus Medium" panose="020E0602030304020304" pitchFamily="34" charset="0"/>
            </a:endParaRPr>
          </a:p>
          <a:p>
            <a:endParaRPr lang="en-US" dirty="0">
              <a:latin typeface="Albertus Medium" panose="020E0602030304020304" pitchFamily="34" charset="0"/>
            </a:endParaRP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4438" y="4182408"/>
            <a:ext cx="969709" cy="96970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 flipH="1" flipV="1">
            <a:off x="9395612" y="879035"/>
            <a:ext cx="2247361" cy="253948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Rectangle 4"/>
          <p:cNvSpPr/>
          <p:nvPr/>
        </p:nvSpPr>
        <p:spPr>
          <a:xfrm>
            <a:off x="9742714" y="5600400"/>
            <a:ext cx="178807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hlinkClick r:id="rId6"/>
              </a:rPr>
              <a:t>3917</a:t>
            </a:r>
            <a:endParaRPr lang="en-US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959699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0036" y="204684"/>
            <a:ext cx="9480755" cy="1325563"/>
          </a:xfrm>
        </p:spPr>
        <p:txBody>
          <a:bodyPr/>
          <a:lstStyle/>
          <a:p>
            <a:r>
              <a:rPr lang="en-US" dirty="0" smtClean="0"/>
              <a:t>Thermos Challenge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50035" y="1288027"/>
            <a:ext cx="8952262" cy="471609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8</a:t>
            </a:r>
            <a:r>
              <a:rPr lang="en-US" baseline="30000" dirty="0" smtClean="0"/>
              <a:t>th</a:t>
            </a:r>
            <a:r>
              <a:rPr lang="en-US" dirty="0" smtClean="0"/>
              <a:t> Grade Physical Science Standard</a:t>
            </a:r>
          </a:p>
          <a:p>
            <a:pPr lvl="1"/>
            <a:r>
              <a:rPr lang="en-US" dirty="0" smtClean="0">
                <a:latin typeface="Albertus Medium" panose="020E0602030304020304" pitchFamily="34" charset="0"/>
              </a:rPr>
              <a:t>S8P2</a:t>
            </a:r>
            <a:r>
              <a:rPr lang="en-US" dirty="0">
                <a:latin typeface="Albertus Medium" panose="020E0602030304020304" pitchFamily="34" charset="0"/>
              </a:rPr>
              <a:t>. Students will be familiar with the forms and transformations of energy. </a:t>
            </a:r>
            <a:endParaRPr lang="en-US" dirty="0" smtClean="0">
              <a:latin typeface="Albertus Medium" panose="020E0602030304020304" pitchFamily="34" charset="0"/>
            </a:endParaRPr>
          </a:p>
          <a:p>
            <a:pPr lvl="2"/>
            <a:r>
              <a:rPr lang="en-US" dirty="0" smtClean="0">
                <a:latin typeface="Albertus Medium" panose="020E0602030304020304" pitchFamily="34" charset="0"/>
              </a:rPr>
              <a:t>a. Explain energy transformation in terms of the Law of Conservation of Energy. </a:t>
            </a:r>
          </a:p>
          <a:p>
            <a:pPr lvl="2"/>
            <a:r>
              <a:rPr lang="en-US" dirty="0" smtClean="0">
                <a:latin typeface="Albertus Medium" panose="020E0602030304020304" pitchFamily="34" charset="0"/>
              </a:rPr>
              <a:t>d. Describe how heat can be transferred through matter by the collisions of atoms (conduction) or through space (radiation). In a liquid or gas, currents will facilitate the transfer of heat (convection).</a:t>
            </a:r>
          </a:p>
          <a:p>
            <a:r>
              <a:rPr lang="en-US" dirty="0" smtClean="0"/>
              <a:t>Math Concepts</a:t>
            </a:r>
          </a:p>
          <a:p>
            <a:pPr lvl="1"/>
            <a:r>
              <a:rPr lang="en-US" dirty="0" smtClean="0">
                <a:latin typeface="Albertus Medium" panose="020E0602030304020304" pitchFamily="34" charset="0"/>
              </a:rPr>
              <a:t>Solving equations</a:t>
            </a:r>
          </a:p>
          <a:p>
            <a:pPr lvl="1"/>
            <a:r>
              <a:rPr lang="en-US" dirty="0" smtClean="0">
                <a:latin typeface="Albertus Medium" panose="020E0602030304020304" pitchFamily="34" charset="0"/>
              </a:rPr>
              <a:t>Measurement</a:t>
            </a:r>
          </a:p>
          <a:p>
            <a:pPr lvl="1"/>
            <a:r>
              <a:rPr lang="en-US" dirty="0" smtClean="0">
                <a:latin typeface="Albertus Medium" panose="020E0602030304020304" pitchFamily="34" charset="0"/>
              </a:rPr>
              <a:t>Graphing</a:t>
            </a:r>
            <a:endParaRPr lang="en-US" dirty="0"/>
          </a:p>
          <a:p>
            <a:r>
              <a:rPr lang="en-US" dirty="0" smtClean="0"/>
              <a:t>Engineering Practices</a:t>
            </a:r>
          </a:p>
          <a:p>
            <a:pPr lvl="1"/>
            <a:r>
              <a:rPr lang="en-US" dirty="0">
                <a:latin typeface="Albertus Medium" panose="020E0602030304020304" pitchFamily="34" charset="0"/>
              </a:rPr>
              <a:t>Asking Questions and Defining </a:t>
            </a:r>
            <a:r>
              <a:rPr lang="en-US" dirty="0" smtClean="0">
                <a:latin typeface="Albertus Medium" panose="020E0602030304020304" pitchFamily="34" charset="0"/>
              </a:rPr>
              <a:t>Problems</a:t>
            </a:r>
          </a:p>
          <a:p>
            <a:pPr lvl="1"/>
            <a:r>
              <a:rPr lang="en-US" dirty="0" smtClean="0">
                <a:latin typeface="Albertus Medium" panose="020E0602030304020304" pitchFamily="34" charset="0"/>
              </a:rPr>
              <a:t>Constructing Explanations and Designing Solutions</a:t>
            </a:r>
          </a:p>
          <a:p>
            <a:pPr lvl="1"/>
            <a:r>
              <a:rPr lang="en-US" dirty="0" smtClean="0">
                <a:latin typeface="Albertus Medium" panose="020E0602030304020304" pitchFamily="34" charset="0"/>
              </a:rPr>
              <a:t>Engaging in Argument from Evidence</a:t>
            </a:r>
          </a:p>
          <a:p>
            <a:pPr lvl="1"/>
            <a:endParaRPr lang="en-US" dirty="0" smtClean="0">
              <a:latin typeface="Albertus Medium" panose="020E0602030304020304" pitchFamily="34" charset="0"/>
            </a:endParaRPr>
          </a:p>
          <a:p>
            <a:endParaRPr lang="en-US" dirty="0">
              <a:latin typeface="Albertus Medium" panose="020E0602030304020304" pitchFamily="34" charset="0"/>
            </a:endParaRP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6890" y="4411268"/>
            <a:ext cx="969709" cy="9697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61420" y="5979466"/>
            <a:ext cx="788547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Adapted from:</a:t>
            </a:r>
          </a:p>
          <a:p>
            <a:r>
              <a:rPr lang="en-US" sz="1200" dirty="0" smtClean="0">
                <a:hlinkClick r:id="rId4"/>
              </a:rPr>
              <a:t>https://www.teachengineering.org/activities/view/wsu_heat_activity</a:t>
            </a:r>
            <a:endParaRPr lang="en-US" sz="1200" dirty="0" smtClean="0"/>
          </a:p>
          <a:p>
            <a:r>
              <a:rPr lang="en-US" sz="1200" dirty="0" smtClean="0"/>
              <a:t>Also found:</a:t>
            </a:r>
          </a:p>
          <a:p>
            <a:r>
              <a:rPr lang="en-US" sz="1200" dirty="0" smtClean="0">
                <a:hlinkClick r:id="rId5"/>
              </a:rPr>
              <a:t>http://mariana68.wixsite.com/thermos-challenge</a:t>
            </a:r>
            <a:endParaRPr lang="en-US" sz="1200" dirty="0" smtClean="0"/>
          </a:p>
          <a:p>
            <a:endParaRPr lang="en-US" dirty="0" smtClean="0"/>
          </a:p>
        </p:txBody>
      </p:sp>
      <p:sp>
        <p:nvSpPr>
          <p:cNvPr id="7" name="Rectangle 6"/>
          <p:cNvSpPr/>
          <p:nvPr/>
        </p:nvSpPr>
        <p:spPr>
          <a:xfrm>
            <a:off x="9742714" y="5600400"/>
            <a:ext cx="178807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hlinkClick r:id="rId6"/>
              </a:rPr>
              <a:t>3917</a:t>
            </a:r>
            <a:endParaRPr lang="en-US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937634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0036" y="204684"/>
            <a:ext cx="9480755" cy="1325563"/>
          </a:xfrm>
        </p:spPr>
        <p:txBody>
          <a:bodyPr/>
          <a:lstStyle/>
          <a:p>
            <a:r>
              <a:rPr lang="en-US" dirty="0" smtClean="0"/>
              <a:t>Electric House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50036" y="1160207"/>
            <a:ext cx="9640520" cy="527009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8</a:t>
            </a:r>
            <a:r>
              <a:rPr lang="en-US" baseline="30000" dirty="0" smtClean="0"/>
              <a:t>th</a:t>
            </a:r>
            <a:r>
              <a:rPr lang="en-US" dirty="0" smtClean="0"/>
              <a:t> Grade Physical Science Standard</a:t>
            </a:r>
          </a:p>
          <a:p>
            <a:r>
              <a:rPr lang="en-US" dirty="0" smtClean="0">
                <a:latin typeface="Albertus Medium" panose="020E0602030304020304" pitchFamily="34" charset="0"/>
              </a:rPr>
              <a:t>S8P5. Students will recognize characteristics of gravity, electricity, and magnetism as major kinds of forces acting in nature. </a:t>
            </a:r>
          </a:p>
          <a:p>
            <a:pPr lvl="1"/>
            <a:r>
              <a:rPr lang="en-US" dirty="0" smtClean="0">
                <a:latin typeface="Albertus Medium" panose="020E0602030304020304" pitchFamily="34" charset="0"/>
              </a:rPr>
              <a:t>b. Demonstrate the advantages and disadvantages of series and parallel circuits and how they transfer energy. </a:t>
            </a:r>
          </a:p>
          <a:p>
            <a:pPr lvl="1"/>
            <a:r>
              <a:rPr lang="en-US" dirty="0" smtClean="0">
                <a:latin typeface="Albertus Medium" panose="020E0602030304020304" pitchFamily="34" charset="0"/>
              </a:rPr>
              <a:t>c.  Investigate and explain that electric currents and magnets can exert force on each other. </a:t>
            </a:r>
          </a:p>
          <a:p>
            <a:r>
              <a:rPr lang="en-US" dirty="0" smtClean="0"/>
              <a:t>Engineering </a:t>
            </a:r>
            <a:r>
              <a:rPr lang="en-US" dirty="0" smtClean="0"/>
              <a:t>Practices</a:t>
            </a:r>
          </a:p>
          <a:p>
            <a:pPr lvl="1"/>
            <a:r>
              <a:rPr lang="en-US" dirty="0">
                <a:latin typeface="Albertus Medium" panose="020E0602030304020304" pitchFamily="34" charset="0"/>
              </a:rPr>
              <a:t>Asking Questions and Defining </a:t>
            </a:r>
            <a:r>
              <a:rPr lang="en-US" dirty="0" smtClean="0">
                <a:latin typeface="Albertus Medium" panose="020E0602030304020304" pitchFamily="34" charset="0"/>
              </a:rPr>
              <a:t>Problems</a:t>
            </a:r>
          </a:p>
          <a:p>
            <a:pPr lvl="1"/>
            <a:r>
              <a:rPr lang="en-US" dirty="0" smtClean="0">
                <a:latin typeface="Albertus Medium" panose="020E0602030304020304" pitchFamily="34" charset="0"/>
              </a:rPr>
              <a:t>Constructing Explanations and Designing Solutions</a:t>
            </a:r>
          </a:p>
          <a:p>
            <a:pPr lvl="1"/>
            <a:r>
              <a:rPr lang="en-US" dirty="0" smtClean="0">
                <a:latin typeface="Albertus Medium" panose="020E0602030304020304" pitchFamily="34" charset="0"/>
              </a:rPr>
              <a:t>Engaging in Argument from Evidence</a:t>
            </a:r>
          </a:p>
          <a:p>
            <a:pPr lvl="1"/>
            <a:endParaRPr lang="en-US" dirty="0" smtClean="0">
              <a:latin typeface="Albertus Medium" panose="020E0602030304020304" pitchFamily="34" charset="0"/>
            </a:endParaRPr>
          </a:p>
          <a:p>
            <a:pPr marL="0" indent="0">
              <a:buNone/>
            </a:pPr>
            <a:r>
              <a:rPr lang="en-US" sz="1600" dirty="0" smtClean="0">
                <a:latin typeface="Albertus Medium" panose="020E0602030304020304" pitchFamily="34" charset="0"/>
              </a:rPr>
              <a:t>Modified from:  </a:t>
            </a:r>
            <a:r>
              <a:rPr lang="en-US" sz="1600" dirty="0" smtClean="0">
                <a:latin typeface="Albertus Medium" panose="020E0602030304020304" pitchFamily="34" charset="0"/>
                <a:hlinkClick r:id="rId2"/>
              </a:rPr>
              <a:t>http://pleasanton.k12.ca.us/avhsweb/barnettDreyfuss/Physics/Documents/Electric%20House%20Project%2011.pdf</a:t>
            </a:r>
            <a:endParaRPr lang="en-US" sz="1600" dirty="0" smtClean="0">
              <a:latin typeface="Albertus Medium" panose="020E0602030304020304" pitchFamily="34" charset="0"/>
            </a:endParaRPr>
          </a:p>
          <a:p>
            <a:pPr marL="0" indent="0">
              <a:buNone/>
            </a:pPr>
            <a:endParaRPr lang="en-US" sz="1600" dirty="0">
              <a:latin typeface="Albertus Medium" panose="020E0602030304020304" pitchFamily="34" charset="0"/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9742714" y="4860929"/>
            <a:ext cx="178807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hlinkClick r:id="rId3"/>
              </a:rPr>
              <a:t>3917</a:t>
            </a:r>
            <a:endParaRPr lang="en-US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262902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7401" y="-137652"/>
            <a:ext cx="9480755" cy="1325563"/>
          </a:xfrm>
        </p:spPr>
        <p:txBody>
          <a:bodyPr/>
          <a:lstStyle/>
          <a:p>
            <a:r>
              <a:rPr lang="en-US" dirty="0" smtClean="0">
                <a:hlinkClick r:id="rId2"/>
              </a:rPr>
              <a:t>Tram Challenge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18862" y="1012722"/>
            <a:ext cx="9797835" cy="5771535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Next Generation Science Standard</a:t>
            </a:r>
          </a:p>
          <a:p>
            <a:r>
              <a:rPr lang="en-US" dirty="0" smtClean="0"/>
              <a:t>`</a:t>
            </a:r>
            <a:r>
              <a:rPr lang="en-US" b="1" dirty="0" smtClean="0">
                <a:latin typeface="Albertus Medium" panose="020E0602030304020304" pitchFamily="34" charset="0"/>
              </a:rPr>
              <a:t>HS-ESS3-2.</a:t>
            </a:r>
            <a:r>
              <a:rPr lang="en-US" dirty="0" smtClean="0">
                <a:latin typeface="Albertus Medium" panose="020E0602030304020304" pitchFamily="34" charset="0"/>
              </a:rPr>
              <a:t>Evaluate competing design solutions for developing, managing, and utilizing energy and mineral resources based on cost-benefit ratios.</a:t>
            </a:r>
          </a:p>
          <a:p>
            <a:r>
              <a:rPr lang="en-US" dirty="0" smtClean="0"/>
              <a:t>ISTE Student Standard</a:t>
            </a:r>
          </a:p>
          <a:p>
            <a:pPr lvl="1"/>
            <a:r>
              <a:rPr lang="en-US" dirty="0" smtClean="0"/>
              <a:t>Creative Communicator </a:t>
            </a:r>
            <a:r>
              <a:rPr lang="en-US" dirty="0" smtClean="0">
                <a:latin typeface="Albertus Medium" panose="020E0602030304020304" pitchFamily="34" charset="0"/>
              </a:rPr>
              <a:t>Students communicate clearly and express themselves creatively for a variety of purposes using the platforms, tools, styles, formats and digital media appropriate to their goals. </a:t>
            </a:r>
          </a:p>
          <a:p>
            <a:r>
              <a:rPr lang="en-US" dirty="0" smtClean="0"/>
              <a:t>Math Concepts</a:t>
            </a:r>
          </a:p>
          <a:p>
            <a:pPr lvl="1"/>
            <a:r>
              <a:rPr lang="en-US" dirty="0" smtClean="0">
                <a:latin typeface="Albertus Medium" panose="020E0602030304020304" pitchFamily="34" charset="0"/>
              </a:rPr>
              <a:t>Solving equations</a:t>
            </a:r>
          </a:p>
          <a:p>
            <a:pPr lvl="1"/>
            <a:r>
              <a:rPr lang="en-US" dirty="0" smtClean="0">
                <a:latin typeface="Albertus Medium" panose="020E0602030304020304" pitchFamily="34" charset="0"/>
              </a:rPr>
              <a:t>Measurement</a:t>
            </a:r>
          </a:p>
          <a:p>
            <a:pPr lvl="1"/>
            <a:r>
              <a:rPr lang="en-US" dirty="0" smtClean="0">
                <a:latin typeface="Albertus Medium" panose="020E0602030304020304" pitchFamily="34" charset="0"/>
              </a:rPr>
              <a:t>Graphing</a:t>
            </a:r>
          </a:p>
          <a:p>
            <a:r>
              <a:rPr lang="en-US" dirty="0" smtClean="0"/>
              <a:t>Engineering Practices</a:t>
            </a:r>
          </a:p>
          <a:p>
            <a:pPr lvl="1"/>
            <a:r>
              <a:rPr lang="en-US" dirty="0">
                <a:latin typeface="Albertus Medium" panose="020E0602030304020304" pitchFamily="34" charset="0"/>
              </a:rPr>
              <a:t>Asking Questions and Defining </a:t>
            </a:r>
            <a:r>
              <a:rPr lang="en-US" dirty="0" smtClean="0">
                <a:latin typeface="Albertus Medium" panose="020E0602030304020304" pitchFamily="34" charset="0"/>
              </a:rPr>
              <a:t>Problems</a:t>
            </a:r>
          </a:p>
          <a:p>
            <a:pPr lvl="1"/>
            <a:r>
              <a:rPr lang="en-US" dirty="0" smtClean="0">
                <a:latin typeface="Albertus Medium" panose="020E0602030304020304" pitchFamily="34" charset="0"/>
              </a:rPr>
              <a:t>Constructing Explanations and Designing Solutions</a:t>
            </a:r>
          </a:p>
          <a:p>
            <a:pPr lvl="1"/>
            <a:r>
              <a:rPr lang="en-US" dirty="0" smtClean="0">
                <a:latin typeface="Albertus Medium" panose="020E0602030304020304" pitchFamily="34" charset="0"/>
              </a:rPr>
              <a:t>Engaging in Argument from Evidence</a:t>
            </a:r>
          </a:p>
          <a:p>
            <a:pPr marL="0" indent="0">
              <a:buNone/>
            </a:pPr>
            <a:endParaRPr lang="en-US" sz="1600" dirty="0">
              <a:latin typeface="Albertus Medium" panose="020E0602030304020304" pitchFamily="34" charset="0"/>
            </a:endParaRP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5766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78372" y="1637969"/>
            <a:ext cx="9038756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Everything presented today can be accessed at:</a:t>
            </a:r>
          </a:p>
          <a:p>
            <a:endParaRPr lang="en-US" sz="3600" dirty="0"/>
          </a:p>
          <a:p>
            <a:r>
              <a:rPr lang="en-US" sz="3600" dirty="0" smtClean="0"/>
              <a:t>3917.weebly.com</a:t>
            </a:r>
          </a:p>
          <a:p>
            <a:endParaRPr lang="en-US" sz="3600" dirty="0"/>
          </a:p>
          <a:p>
            <a:r>
              <a:rPr lang="en-US" sz="3600" dirty="0" smtClean="0"/>
              <a:t>Linda Wade</a:t>
            </a:r>
          </a:p>
          <a:p>
            <a:r>
              <a:rPr lang="en-US" sz="3600" dirty="0" err="1" smtClean="0"/>
              <a:t>Lovinggood</a:t>
            </a:r>
            <a:r>
              <a:rPr lang="en-US" sz="3600" dirty="0" smtClean="0"/>
              <a:t> Middle School</a:t>
            </a:r>
          </a:p>
          <a:p>
            <a:r>
              <a:rPr lang="en-US" sz="3600" dirty="0"/>
              <a:t>l</a:t>
            </a:r>
            <a:r>
              <a:rPr lang="en-US" sz="3600" dirty="0" smtClean="0"/>
              <a:t>inda.trawick@cobbk12.org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148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29731" y="274982"/>
            <a:ext cx="4094259" cy="409425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7460" y="2760375"/>
            <a:ext cx="5081546" cy="379547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7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3822" y="5486422"/>
            <a:ext cx="969709" cy="969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949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2558</TotalTime>
  <Words>456</Words>
  <Application>Microsoft Office PowerPoint</Application>
  <PresentationFormat>Widescreen</PresentationFormat>
  <Paragraphs>90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Albertus Extra Bold</vt:lpstr>
      <vt:lpstr>Albertus Medium</vt:lpstr>
      <vt:lpstr>Arial</vt:lpstr>
      <vt:lpstr>Calibri</vt:lpstr>
      <vt:lpstr>Office Theme</vt:lpstr>
      <vt:lpstr>Physical Science STEM Lessons </vt:lpstr>
      <vt:lpstr>PowerPoint Presentation</vt:lpstr>
      <vt:lpstr>Matter Mystery</vt:lpstr>
      <vt:lpstr>Paper Roller Coasters</vt:lpstr>
      <vt:lpstr>Thermos Challenge</vt:lpstr>
      <vt:lpstr>Electric House</vt:lpstr>
      <vt:lpstr>Tram Challenge</vt:lpstr>
      <vt:lpstr>PowerPoint Presentation</vt:lpstr>
      <vt:lpstr>PowerPoint Presentation</vt:lpstr>
      <vt:lpstr>PowerPoint Presentation</vt:lpstr>
      <vt:lpstr>PowerPoint Presentation</vt:lpstr>
    </vt:vector>
  </TitlesOfParts>
  <Company>Cobb County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Linda Wade</dc:creator>
  <cp:lastModifiedBy>Linda Wade</cp:lastModifiedBy>
  <cp:revision>44</cp:revision>
  <dcterms:created xsi:type="dcterms:W3CDTF">2017-03-04T17:50:01Z</dcterms:created>
  <dcterms:modified xsi:type="dcterms:W3CDTF">2017-03-07T04:47:51Z</dcterms:modified>
</cp:coreProperties>
</file>